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77" r:id="rId3"/>
    <p:sldId id="273" r:id="rId4"/>
    <p:sldId id="287" r:id="rId5"/>
    <p:sldId id="288" r:id="rId6"/>
    <p:sldId id="296" r:id="rId7"/>
    <p:sldId id="297" r:id="rId8"/>
    <p:sldId id="298" r:id="rId9"/>
    <p:sldId id="303" r:id="rId10"/>
    <p:sldId id="290" r:id="rId11"/>
    <p:sldId id="299" r:id="rId12"/>
    <p:sldId id="305" r:id="rId13"/>
    <p:sldId id="306" r:id="rId14"/>
    <p:sldId id="304" r:id="rId15"/>
    <p:sldId id="291" r:id="rId16"/>
    <p:sldId id="294" r:id="rId17"/>
    <p:sldId id="300" r:id="rId18"/>
    <p:sldId id="301" r:id="rId19"/>
    <p:sldId id="293" r:id="rId20"/>
    <p:sldId id="307" r:id="rId21"/>
    <p:sldId id="295" r:id="rId22"/>
    <p:sldId id="292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500"/>
    <a:srgbClr val="FFEE1D"/>
    <a:srgbClr val="E65F24"/>
    <a:srgbClr val="DEC2EB"/>
    <a:srgbClr val="FFB71B"/>
    <a:srgbClr val="A3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DDF173-D07B-0242-B4F4-086E05E6B346}" v="1614" dt="2025-07-09T20:57:41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8"/>
  </p:normalViewPr>
  <p:slideViewPr>
    <p:cSldViewPr snapToGrid="0">
      <p:cViewPr varScale="1">
        <p:scale>
          <a:sx n="47" d="100"/>
          <a:sy n="47" d="100"/>
        </p:scale>
        <p:origin x="216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FCD6E-1BE3-4F43-9FC1-36052A3C33E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635C535-EC27-4FA2-BD19-68403D49CEC0}">
      <dgm:prSet/>
      <dgm:spPr/>
      <dgm:t>
        <a:bodyPr/>
        <a:lstStyle/>
        <a:p>
          <a:r>
            <a:rPr lang="en-US" b="1"/>
            <a:t>Team Members: </a:t>
          </a:r>
        </a:p>
      </dgm:t>
    </dgm:pt>
    <dgm:pt modelId="{F2D70E50-6180-470E-8023-C03F86D43B2E}" type="parTrans" cxnId="{C0282ED9-474E-43C8-81A5-6407FE586AA2}">
      <dgm:prSet/>
      <dgm:spPr/>
      <dgm:t>
        <a:bodyPr/>
        <a:lstStyle/>
        <a:p>
          <a:endParaRPr lang="en-US"/>
        </a:p>
      </dgm:t>
    </dgm:pt>
    <dgm:pt modelId="{3DC3EA93-1B1A-4989-8884-4040759DC5FB}" type="sibTrans" cxnId="{C0282ED9-474E-43C8-81A5-6407FE586AA2}">
      <dgm:prSet/>
      <dgm:spPr/>
      <dgm:t>
        <a:bodyPr/>
        <a:lstStyle/>
        <a:p>
          <a:endParaRPr lang="en-US"/>
        </a:p>
      </dgm:t>
    </dgm:pt>
    <dgm:pt modelId="{8983F004-0EA9-4FE3-A6F3-AC4A8068B18A}">
      <dgm:prSet/>
      <dgm:spPr/>
      <dgm:t>
        <a:bodyPr/>
        <a:lstStyle/>
        <a:p>
          <a:r>
            <a:rPr lang="en-US"/>
            <a:t>Syed Shah</a:t>
          </a:r>
        </a:p>
      </dgm:t>
    </dgm:pt>
    <dgm:pt modelId="{2D80BC07-5E1C-457D-A72F-254D04F39FC9}" type="parTrans" cxnId="{1D51F521-80CC-4EE5-9BF1-0CA1FF383325}">
      <dgm:prSet/>
      <dgm:spPr/>
      <dgm:t>
        <a:bodyPr/>
        <a:lstStyle/>
        <a:p>
          <a:endParaRPr lang="en-US"/>
        </a:p>
      </dgm:t>
    </dgm:pt>
    <dgm:pt modelId="{58AF9692-8F65-4918-B270-BEF5402950D0}" type="sibTrans" cxnId="{1D51F521-80CC-4EE5-9BF1-0CA1FF383325}">
      <dgm:prSet/>
      <dgm:spPr/>
      <dgm:t>
        <a:bodyPr/>
        <a:lstStyle/>
        <a:p>
          <a:endParaRPr lang="en-US"/>
        </a:p>
      </dgm:t>
    </dgm:pt>
    <dgm:pt modelId="{18C02A81-E0CD-4C64-B4C8-CFB9ACF54E7A}">
      <dgm:prSet/>
      <dgm:spPr/>
      <dgm:t>
        <a:bodyPr/>
        <a:lstStyle/>
        <a:p>
          <a:r>
            <a:rPr lang="en-US"/>
            <a:t>Ena Sula</a:t>
          </a:r>
        </a:p>
      </dgm:t>
    </dgm:pt>
    <dgm:pt modelId="{EC9252D6-63B3-4FBA-865A-257F520710FB}" type="parTrans" cxnId="{38FA5588-2F74-44CA-B9A9-5CC5EC13350C}">
      <dgm:prSet/>
      <dgm:spPr/>
      <dgm:t>
        <a:bodyPr/>
        <a:lstStyle/>
        <a:p>
          <a:endParaRPr lang="en-US"/>
        </a:p>
      </dgm:t>
    </dgm:pt>
    <dgm:pt modelId="{FCE6672F-C9B5-421D-84C7-C4A300564BB7}" type="sibTrans" cxnId="{38FA5588-2F74-44CA-B9A9-5CC5EC13350C}">
      <dgm:prSet/>
      <dgm:spPr/>
      <dgm:t>
        <a:bodyPr/>
        <a:lstStyle/>
        <a:p>
          <a:endParaRPr lang="en-US"/>
        </a:p>
      </dgm:t>
    </dgm:pt>
    <dgm:pt modelId="{BDBA6AEC-207B-4920-98C1-E25CE19A1F7C}">
      <dgm:prSet/>
      <dgm:spPr/>
      <dgm:t>
        <a:bodyPr/>
        <a:lstStyle/>
        <a:p>
          <a:r>
            <a:rPr lang="en-US"/>
            <a:t>Braily Noesi </a:t>
          </a:r>
        </a:p>
      </dgm:t>
    </dgm:pt>
    <dgm:pt modelId="{B96894F5-F6F1-486A-8A28-8C6C689ECD4E}" type="parTrans" cxnId="{8303426F-A77A-4F4C-BC08-FBE0AE212D03}">
      <dgm:prSet/>
      <dgm:spPr/>
      <dgm:t>
        <a:bodyPr/>
        <a:lstStyle/>
        <a:p>
          <a:endParaRPr lang="en-US"/>
        </a:p>
      </dgm:t>
    </dgm:pt>
    <dgm:pt modelId="{8A32217E-9B91-45E4-8778-53FB514730B2}" type="sibTrans" cxnId="{8303426F-A77A-4F4C-BC08-FBE0AE212D03}">
      <dgm:prSet/>
      <dgm:spPr/>
      <dgm:t>
        <a:bodyPr/>
        <a:lstStyle/>
        <a:p>
          <a:endParaRPr lang="en-US"/>
        </a:p>
      </dgm:t>
    </dgm:pt>
    <dgm:pt modelId="{BC80C68C-C446-324E-BF44-463C6DBAF680}" type="pres">
      <dgm:prSet presAssocID="{FBFFCD6E-1BE3-4F43-9FC1-36052A3C33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67692F-1B56-CF4B-84CA-67E7D4D5955F}" type="pres">
      <dgm:prSet presAssocID="{7635C535-EC27-4FA2-BD19-68403D49CEC0}" presName="hierRoot1" presStyleCnt="0"/>
      <dgm:spPr/>
    </dgm:pt>
    <dgm:pt modelId="{5C08A1E2-5A98-9143-B26E-F26AECD35AC7}" type="pres">
      <dgm:prSet presAssocID="{7635C535-EC27-4FA2-BD19-68403D49CEC0}" presName="composite" presStyleCnt="0"/>
      <dgm:spPr/>
    </dgm:pt>
    <dgm:pt modelId="{B1CF2F24-2A55-DD44-84B5-4E19591AA48A}" type="pres">
      <dgm:prSet presAssocID="{7635C535-EC27-4FA2-BD19-68403D49CEC0}" presName="background" presStyleLbl="node0" presStyleIdx="0" presStyleCnt="4"/>
      <dgm:spPr>
        <a:ln>
          <a:solidFill>
            <a:schemeClr val="accent1"/>
          </a:solidFill>
        </a:ln>
      </dgm:spPr>
    </dgm:pt>
    <dgm:pt modelId="{2105B140-F5F8-8640-A180-A47E76978B63}" type="pres">
      <dgm:prSet presAssocID="{7635C535-EC27-4FA2-BD19-68403D49CEC0}" presName="text" presStyleLbl="fgAcc0" presStyleIdx="0" presStyleCnt="4">
        <dgm:presLayoutVars>
          <dgm:chPref val="3"/>
        </dgm:presLayoutVars>
      </dgm:prSet>
      <dgm:spPr/>
    </dgm:pt>
    <dgm:pt modelId="{A56045DA-0489-E444-8740-F652975CA293}" type="pres">
      <dgm:prSet presAssocID="{7635C535-EC27-4FA2-BD19-68403D49CEC0}" presName="hierChild2" presStyleCnt="0"/>
      <dgm:spPr/>
    </dgm:pt>
    <dgm:pt modelId="{D73EF462-6AEB-6740-BA61-3181FD885C68}" type="pres">
      <dgm:prSet presAssocID="{8983F004-0EA9-4FE3-A6F3-AC4A8068B18A}" presName="hierRoot1" presStyleCnt="0"/>
      <dgm:spPr/>
    </dgm:pt>
    <dgm:pt modelId="{4BDEE991-B5B3-1C49-B18B-47F8397EF224}" type="pres">
      <dgm:prSet presAssocID="{8983F004-0EA9-4FE3-A6F3-AC4A8068B18A}" presName="composite" presStyleCnt="0"/>
      <dgm:spPr/>
    </dgm:pt>
    <dgm:pt modelId="{FF6363B6-1C32-1A4D-A899-DA3120FFF5BC}" type="pres">
      <dgm:prSet presAssocID="{8983F004-0EA9-4FE3-A6F3-AC4A8068B18A}" presName="background" presStyleLbl="node0" presStyleIdx="1" presStyleCnt="4"/>
      <dgm:spPr/>
    </dgm:pt>
    <dgm:pt modelId="{E4E485F9-F5A3-3B45-836C-2E4C7FD588AC}" type="pres">
      <dgm:prSet presAssocID="{8983F004-0EA9-4FE3-A6F3-AC4A8068B18A}" presName="text" presStyleLbl="fgAcc0" presStyleIdx="1" presStyleCnt="4">
        <dgm:presLayoutVars>
          <dgm:chPref val="3"/>
        </dgm:presLayoutVars>
      </dgm:prSet>
      <dgm:spPr/>
    </dgm:pt>
    <dgm:pt modelId="{E46B34E1-F73F-8940-A1CD-18CC2E915370}" type="pres">
      <dgm:prSet presAssocID="{8983F004-0EA9-4FE3-A6F3-AC4A8068B18A}" presName="hierChild2" presStyleCnt="0"/>
      <dgm:spPr/>
    </dgm:pt>
    <dgm:pt modelId="{72D70913-E587-3644-A76F-7F9CB4B8E4B9}" type="pres">
      <dgm:prSet presAssocID="{18C02A81-E0CD-4C64-B4C8-CFB9ACF54E7A}" presName="hierRoot1" presStyleCnt="0"/>
      <dgm:spPr/>
    </dgm:pt>
    <dgm:pt modelId="{95AAF8FA-C774-6446-9015-ED599895A858}" type="pres">
      <dgm:prSet presAssocID="{18C02A81-E0CD-4C64-B4C8-CFB9ACF54E7A}" presName="composite" presStyleCnt="0"/>
      <dgm:spPr/>
    </dgm:pt>
    <dgm:pt modelId="{B3F4582A-1E48-9141-85B9-66057E17650E}" type="pres">
      <dgm:prSet presAssocID="{18C02A81-E0CD-4C64-B4C8-CFB9ACF54E7A}" presName="background" presStyleLbl="node0" presStyleIdx="2" presStyleCnt="4"/>
      <dgm:spPr/>
    </dgm:pt>
    <dgm:pt modelId="{99C8C1A4-4846-4249-B449-61BEDD70326A}" type="pres">
      <dgm:prSet presAssocID="{18C02A81-E0CD-4C64-B4C8-CFB9ACF54E7A}" presName="text" presStyleLbl="fgAcc0" presStyleIdx="2" presStyleCnt="4">
        <dgm:presLayoutVars>
          <dgm:chPref val="3"/>
        </dgm:presLayoutVars>
      </dgm:prSet>
      <dgm:spPr/>
    </dgm:pt>
    <dgm:pt modelId="{0BA2D3D1-CF4C-004B-8F3C-F3690E7EBEC3}" type="pres">
      <dgm:prSet presAssocID="{18C02A81-E0CD-4C64-B4C8-CFB9ACF54E7A}" presName="hierChild2" presStyleCnt="0"/>
      <dgm:spPr/>
    </dgm:pt>
    <dgm:pt modelId="{31CED549-6D32-644E-A52B-ACB3360B937D}" type="pres">
      <dgm:prSet presAssocID="{BDBA6AEC-207B-4920-98C1-E25CE19A1F7C}" presName="hierRoot1" presStyleCnt="0"/>
      <dgm:spPr/>
    </dgm:pt>
    <dgm:pt modelId="{DE7F5A04-2E16-5444-8F78-C79C532A30A5}" type="pres">
      <dgm:prSet presAssocID="{BDBA6AEC-207B-4920-98C1-E25CE19A1F7C}" presName="composite" presStyleCnt="0"/>
      <dgm:spPr/>
    </dgm:pt>
    <dgm:pt modelId="{BF38E053-8382-0D44-8142-7E9978D39B8F}" type="pres">
      <dgm:prSet presAssocID="{BDBA6AEC-207B-4920-98C1-E25CE19A1F7C}" presName="background" presStyleLbl="node0" presStyleIdx="3" presStyleCnt="4"/>
      <dgm:spPr/>
    </dgm:pt>
    <dgm:pt modelId="{F5D3B32C-755E-3F47-B29E-C5519F85F7C6}" type="pres">
      <dgm:prSet presAssocID="{BDBA6AEC-207B-4920-98C1-E25CE19A1F7C}" presName="text" presStyleLbl="fgAcc0" presStyleIdx="3" presStyleCnt="4">
        <dgm:presLayoutVars>
          <dgm:chPref val="3"/>
        </dgm:presLayoutVars>
      </dgm:prSet>
      <dgm:spPr/>
    </dgm:pt>
    <dgm:pt modelId="{949D5B1D-EB24-2E4A-970C-DD3F03264293}" type="pres">
      <dgm:prSet presAssocID="{BDBA6AEC-207B-4920-98C1-E25CE19A1F7C}" presName="hierChild2" presStyleCnt="0"/>
      <dgm:spPr/>
    </dgm:pt>
  </dgm:ptLst>
  <dgm:cxnLst>
    <dgm:cxn modelId="{702D6010-53CF-BE4E-807C-EA032485B751}" type="presOf" srcId="{18C02A81-E0CD-4C64-B4C8-CFB9ACF54E7A}" destId="{99C8C1A4-4846-4249-B449-61BEDD70326A}" srcOrd="0" destOrd="0" presId="urn:microsoft.com/office/officeart/2005/8/layout/hierarchy1"/>
    <dgm:cxn modelId="{93FEED16-9CAF-484C-B098-E8CE6093AAB9}" type="presOf" srcId="{FBFFCD6E-1BE3-4F43-9FC1-36052A3C33EB}" destId="{BC80C68C-C446-324E-BF44-463C6DBAF680}" srcOrd="0" destOrd="0" presId="urn:microsoft.com/office/officeart/2005/8/layout/hierarchy1"/>
    <dgm:cxn modelId="{1D51F521-80CC-4EE5-9BF1-0CA1FF383325}" srcId="{FBFFCD6E-1BE3-4F43-9FC1-36052A3C33EB}" destId="{8983F004-0EA9-4FE3-A6F3-AC4A8068B18A}" srcOrd="1" destOrd="0" parTransId="{2D80BC07-5E1C-457D-A72F-254D04F39FC9}" sibTransId="{58AF9692-8F65-4918-B270-BEF5402950D0}"/>
    <dgm:cxn modelId="{8303426F-A77A-4F4C-BC08-FBE0AE212D03}" srcId="{FBFFCD6E-1BE3-4F43-9FC1-36052A3C33EB}" destId="{BDBA6AEC-207B-4920-98C1-E25CE19A1F7C}" srcOrd="3" destOrd="0" parTransId="{B96894F5-F6F1-486A-8A28-8C6C689ECD4E}" sibTransId="{8A32217E-9B91-45E4-8778-53FB514730B2}"/>
    <dgm:cxn modelId="{38FA5588-2F74-44CA-B9A9-5CC5EC13350C}" srcId="{FBFFCD6E-1BE3-4F43-9FC1-36052A3C33EB}" destId="{18C02A81-E0CD-4C64-B4C8-CFB9ACF54E7A}" srcOrd="2" destOrd="0" parTransId="{EC9252D6-63B3-4FBA-865A-257F520710FB}" sibTransId="{FCE6672F-C9B5-421D-84C7-C4A300564BB7}"/>
    <dgm:cxn modelId="{ABAD0C91-0A54-6F47-87CB-63C39ACADEAA}" type="presOf" srcId="{8983F004-0EA9-4FE3-A6F3-AC4A8068B18A}" destId="{E4E485F9-F5A3-3B45-836C-2E4C7FD588AC}" srcOrd="0" destOrd="0" presId="urn:microsoft.com/office/officeart/2005/8/layout/hierarchy1"/>
    <dgm:cxn modelId="{36F36ACF-2923-6E4D-B894-52CBE728C732}" type="presOf" srcId="{BDBA6AEC-207B-4920-98C1-E25CE19A1F7C}" destId="{F5D3B32C-755E-3F47-B29E-C5519F85F7C6}" srcOrd="0" destOrd="0" presId="urn:microsoft.com/office/officeart/2005/8/layout/hierarchy1"/>
    <dgm:cxn modelId="{C0282ED9-474E-43C8-81A5-6407FE586AA2}" srcId="{FBFFCD6E-1BE3-4F43-9FC1-36052A3C33EB}" destId="{7635C535-EC27-4FA2-BD19-68403D49CEC0}" srcOrd="0" destOrd="0" parTransId="{F2D70E50-6180-470E-8023-C03F86D43B2E}" sibTransId="{3DC3EA93-1B1A-4989-8884-4040759DC5FB}"/>
    <dgm:cxn modelId="{DD6DE8DF-C352-6243-AE35-B47C6FE174FA}" type="presOf" srcId="{7635C535-EC27-4FA2-BD19-68403D49CEC0}" destId="{2105B140-F5F8-8640-A180-A47E76978B63}" srcOrd="0" destOrd="0" presId="urn:microsoft.com/office/officeart/2005/8/layout/hierarchy1"/>
    <dgm:cxn modelId="{8D0DCFF5-D033-5A4C-9088-950564D3433A}" type="presParOf" srcId="{BC80C68C-C446-324E-BF44-463C6DBAF680}" destId="{2C67692F-1B56-CF4B-84CA-67E7D4D5955F}" srcOrd="0" destOrd="0" presId="urn:microsoft.com/office/officeart/2005/8/layout/hierarchy1"/>
    <dgm:cxn modelId="{9104D101-6490-3047-B1DC-03A9778DF6C9}" type="presParOf" srcId="{2C67692F-1B56-CF4B-84CA-67E7D4D5955F}" destId="{5C08A1E2-5A98-9143-B26E-F26AECD35AC7}" srcOrd="0" destOrd="0" presId="urn:microsoft.com/office/officeart/2005/8/layout/hierarchy1"/>
    <dgm:cxn modelId="{71B6B508-048B-1E4B-8CF0-04BBC40E0DE7}" type="presParOf" srcId="{5C08A1E2-5A98-9143-B26E-F26AECD35AC7}" destId="{B1CF2F24-2A55-DD44-84B5-4E19591AA48A}" srcOrd="0" destOrd="0" presId="urn:microsoft.com/office/officeart/2005/8/layout/hierarchy1"/>
    <dgm:cxn modelId="{727C7D32-59A0-4B40-B793-A2E0B2294295}" type="presParOf" srcId="{5C08A1E2-5A98-9143-B26E-F26AECD35AC7}" destId="{2105B140-F5F8-8640-A180-A47E76978B63}" srcOrd="1" destOrd="0" presId="urn:microsoft.com/office/officeart/2005/8/layout/hierarchy1"/>
    <dgm:cxn modelId="{0E02FF00-2127-384A-AA56-6550E81040EB}" type="presParOf" srcId="{2C67692F-1B56-CF4B-84CA-67E7D4D5955F}" destId="{A56045DA-0489-E444-8740-F652975CA293}" srcOrd="1" destOrd="0" presId="urn:microsoft.com/office/officeart/2005/8/layout/hierarchy1"/>
    <dgm:cxn modelId="{62D5F523-9962-F24C-B395-3CC36324F243}" type="presParOf" srcId="{BC80C68C-C446-324E-BF44-463C6DBAF680}" destId="{D73EF462-6AEB-6740-BA61-3181FD885C68}" srcOrd="1" destOrd="0" presId="urn:microsoft.com/office/officeart/2005/8/layout/hierarchy1"/>
    <dgm:cxn modelId="{BAD66661-F195-0043-A84E-4ADC1ED7E381}" type="presParOf" srcId="{D73EF462-6AEB-6740-BA61-3181FD885C68}" destId="{4BDEE991-B5B3-1C49-B18B-47F8397EF224}" srcOrd="0" destOrd="0" presId="urn:microsoft.com/office/officeart/2005/8/layout/hierarchy1"/>
    <dgm:cxn modelId="{1DB8C93D-BDEB-3640-9DD6-76A0D13502C5}" type="presParOf" srcId="{4BDEE991-B5B3-1C49-B18B-47F8397EF224}" destId="{FF6363B6-1C32-1A4D-A899-DA3120FFF5BC}" srcOrd="0" destOrd="0" presId="urn:microsoft.com/office/officeart/2005/8/layout/hierarchy1"/>
    <dgm:cxn modelId="{FB8E462A-4433-AB4E-83F0-D508132D9383}" type="presParOf" srcId="{4BDEE991-B5B3-1C49-B18B-47F8397EF224}" destId="{E4E485F9-F5A3-3B45-836C-2E4C7FD588AC}" srcOrd="1" destOrd="0" presId="urn:microsoft.com/office/officeart/2005/8/layout/hierarchy1"/>
    <dgm:cxn modelId="{62901A78-8BC7-BE47-BE65-0581F04A47FE}" type="presParOf" srcId="{D73EF462-6AEB-6740-BA61-3181FD885C68}" destId="{E46B34E1-F73F-8940-A1CD-18CC2E915370}" srcOrd="1" destOrd="0" presId="urn:microsoft.com/office/officeart/2005/8/layout/hierarchy1"/>
    <dgm:cxn modelId="{924431DF-7549-BE4D-9E17-6B810050CB1C}" type="presParOf" srcId="{BC80C68C-C446-324E-BF44-463C6DBAF680}" destId="{72D70913-E587-3644-A76F-7F9CB4B8E4B9}" srcOrd="2" destOrd="0" presId="urn:microsoft.com/office/officeart/2005/8/layout/hierarchy1"/>
    <dgm:cxn modelId="{4E7252B6-D2EA-B44F-B0E0-A144CCDE1F1B}" type="presParOf" srcId="{72D70913-E587-3644-A76F-7F9CB4B8E4B9}" destId="{95AAF8FA-C774-6446-9015-ED599895A858}" srcOrd="0" destOrd="0" presId="urn:microsoft.com/office/officeart/2005/8/layout/hierarchy1"/>
    <dgm:cxn modelId="{DFF43695-D038-534C-87F7-E235FE82C6D7}" type="presParOf" srcId="{95AAF8FA-C774-6446-9015-ED599895A858}" destId="{B3F4582A-1E48-9141-85B9-66057E17650E}" srcOrd="0" destOrd="0" presId="urn:microsoft.com/office/officeart/2005/8/layout/hierarchy1"/>
    <dgm:cxn modelId="{DC31C5A0-8027-314B-A74D-8AF7AC6773D6}" type="presParOf" srcId="{95AAF8FA-C774-6446-9015-ED599895A858}" destId="{99C8C1A4-4846-4249-B449-61BEDD70326A}" srcOrd="1" destOrd="0" presId="urn:microsoft.com/office/officeart/2005/8/layout/hierarchy1"/>
    <dgm:cxn modelId="{D2EAD73F-F80A-E94D-8984-6E25EA348897}" type="presParOf" srcId="{72D70913-E587-3644-A76F-7F9CB4B8E4B9}" destId="{0BA2D3D1-CF4C-004B-8F3C-F3690E7EBEC3}" srcOrd="1" destOrd="0" presId="urn:microsoft.com/office/officeart/2005/8/layout/hierarchy1"/>
    <dgm:cxn modelId="{86ECA444-EE91-274F-A75C-3A729AA2DF35}" type="presParOf" srcId="{BC80C68C-C446-324E-BF44-463C6DBAF680}" destId="{31CED549-6D32-644E-A52B-ACB3360B937D}" srcOrd="3" destOrd="0" presId="urn:microsoft.com/office/officeart/2005/8/layout/hierarchy1"/>
    <dgm:cxn modelId="{CD857D37-51C4-E540-8CC2-CE5B499354FA}" type="presParOf" srcId="{31CED549-6D32-644E-A52B-ACB3360B937D}" destId="{DE7F5A04-2E16-5444-8F78-C79C532A30A5}" srcOrd="0" destOrd="0" presId="urn:microsoft.com/office/officeart/2005/8/layout/hierarchy1"/>
    <dgm:cxn modelId="{5B3BA5CF-500B-5D41-AA18-A215A5B8C194}" type="presParOf" srcId="{DE7F5A04-2E16-5444-8F78-C79C532A30A5}" destId="{BF38E053-8382-0D44-8142-7E9978D39B8F}" srcOrd="0" destOrd="0" presId="urn:microsoft.com/office/officeart/2005/8/layout/hierarchy1"/>
    <dgm:cxn modelId="{8FDB0D24-24BE-C341-AD41-758FEFE6B316}" type="presParOf" srcId="{DE7F5A04-2E16-5444-8F78-C79C532A30A5}" destId="{F5D3B32C-755E-3F47-B29E-C5519F85F7C6}" srcOrd="1" destOrd="0" presId="urn:microsoft.com/office/officeart/2005/8/layout/hierarchy1"/>
    <dgm:cxn modelId="{348A84D0-1030-DA48-8064-2DBF26130DEF}" type="presParOf" srcId="{31CED549-6D32-644E-A52B-ACB3360B937D}" destId="{949D5B1D-EB24-2E4A-970C-DD3F0326429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8F0EBF-BDE6-4377-9B07-8ABA5B09D35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C05E99-BF9F-4BB9-A6B6-92866BF50F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Syed Shah</a:t>
          </a:r>
          <a:r>
            <a:rPr lang="en-US"/>
            <a:t>: The leader and has been in charge of keeping us up to date with the analysis.</a:t>
          </a:r>
        </a:p>
      </dgm:t>
    </dgm:pt>
    <dgm:pt modelId="{B1278183-F436-4865-893D-3C5D98456A99}" type="parTrans" cxnId="{1555BB6A-0106-445F-A734-233C18E0F2D1}">
      <dgm:prSet/>
      <dgm:spPr/>
      <dgm:t>
        <a:bodyPr/>
        <a:lstStyle/>
        <a:p>
          <a:endParaRPr lang="en-US"/>
        </a:p>
      </dgm:t>
    </dgm:pt>
    <dgm:pt modelId="{BE886AA1-2333-404C-A0AC-43D0BFDC02E5}" type="sibTrans" cxnId="{1555BB6A-0106-445F-A734-233C18E0F2D1}">
      <dgm:prSet/>
      <dgm:spPr/>
      <dgm:t>
        <a:bodyPr/>
        <a:lstStyle/>
        <a:p>
          <a:endParaRPr lang="en-US"/>
        </a:p>
      </dgm:t>
    </dgm:pt>
    <dgm:pt modelId="{4A824EC2-FFCF-4907-B1E4-7B5F009CF6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Ena Sula</a:t>
          </a:r>
          <a:r>
            <a:rPr lang="en-US"/>
            <a:t>: In charge of </a:t>
          </a:r>
          <a:r>
            <a:rPr lang="en-US">
              <a:latin typeface="Arial" panose="020B0604020202020204"/>
            </a:rPr>
            <a:t>dimensional modeling and </a:t>
          </a:r>
          <a:r>
            <a:rPr lang="en-US"/>
            <a:t>visualization</a:t>
          </a:r>
          <a:r>
            <a:rPr lang="en-US">
              <a:latin typeface="Arial" panose="020B0604020202020204"/>
            </a:rPr>
            <a:t>.</a:t>
          </a:r>
          <a:endParaRPr lang="en-US"/>
        </a:p>
      </dgm:t>
    </dgm:pt>
    <dgm:pt modelId="{5BE84EAC-D155-4F87-ABF2-76DDDDE3B92F}" type="parTrans" cxnId="{315A3D37-9E26-43D0-8600-BBCCB4A66CB5}">
      <dgm:prSet/>
      <dgm:spPr/>
      <dgm:t>
        <a:bodyPr/>
        <a:lstStyle/>
        <a:p>
          <a:endParaRPr lang="en-US"/>
        </a:p>
      </dgm:t>
    </dgm:pt>
    <dgm:pt modelId="{A9D946ED-80F3-4BFC-8691-A30A99C3F01D}" type="sibTrans" cxnId="{315A3D37-9E26-43D0-8600-BBCCB4A66CB5}">
      <dgm:prSet/>
      <dgm:spPr/>
      <dgm:t>
        <a:bodyPr/>
        <a:lstStyle/>
        <a:p>
          <a:endParaRPr lang="en-US"/>
        </a:p>
      </dgm:t>
    </dgm:pt>
    <dgm:pt modelId="{48A32047-1861-4592-82F0-67A7E4793F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Braily Noesi</a:t>
          </a:r>
          <a:r>
            <a:rPr lang="en-US"/>
            <a:t>: In charge of storing the data in temporary storage, and code process. </a:t>
          </a:r>
        </a:p>
      </dgm:t>
    </dgm:pt>
    <dgm:pt modelId="{889185DB-8A48-47D2-8CC9-D1AFBBD6A1B4}" type="parTrans" cxnId="{E8B04C9C-ED08-494C-ADCB-7CBB99CD4539}">
      <dgm:prSet/>
      <dgm:spPr/>
      <dgm:t>
        <a:bodyPr/>
        <a:lstStyle/>
        <a:p>
          <a:endParaRPr lang="en-US"/>
        </a:p>
      </dgm:t>
    </dgm:pt>
    <dgm:pt modelId="{9B393AB2-9848-445B-9B6D-80B0E77D1A94}" type="sibTrans" cxnId="{E8B04C9C-ED08-494C-ADCB-7CBB99CD4539}">
      <dgm:prSet/>
      <dgm:spPr/>
      <dgm:t>
        <a:bodyPr/>
        <a:lstStyle/>
        <a:p>
          <a:endParaRPr lang="en-US"/>
        </a:p>
      </dgm:t>
    </dgm:pt>
    <dgm:pt modelId="{F89F5A32-35AF-4B4C-A2BD-E2465FB23433}" type="pres">
      <dgm:prSet presAssocID="{C08F0EBF-BDE6-4377-9B07-8ABA5B09D350}" presName="root" presStyleCnt="0">
        <dgm:presLayoutVars>
          <dgm:dir/>
          <dgm:resizeHandles val="exact"/>
        </dgm:presLayoutVars>
      </dgm:prSet>
      <dgm:spPr/>
    </dgm:pt>
    <dgm:pt modelId="{E961D8EE-CD84-4939-82ED-002E3D44D327}" type="pres">
      <dgm:prSet presAssocID="{D3C05E99-BF9F-4BB9-A6B6-92866BF50FB1}" presName="compNode" presStyleCnt="0"/>
      <dgm:spPr/>
    </dgm:pt>
    <dgm:pt modelId="{2EA33A1A-406A-4128-B04B-0646277BBF9F}" type="pres">
      <dgm:prSet presAssocID="{D3C05E99-BF9F-4BB9-A6B6-92866BF50FB1}" presName="bgRect" presStyleLbl="bgShp" presStyleIdx="0" presStyleCnt="3"/>
      <dgm:spPr/>
    </dgm:pt>
    <dgm:pt modelId="{63FDCA2B-44D2-4C8A-8E33-554F423220FD}" type="pres">
      <dgm:prSet presAssocID="{D3C05E99-BF9F-4BB9-A6B6-92866BF50F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9A6A810-8F84-4629-9E05-B073B81ED4C9}" type="pres">
      <dgm:prSet presAssocID="{D3C05E99-BF9F-4BB9-A6B6-92866BF50FB1}" presName="spaceRect" presStyleCnt="0"/>
      <dgm:spPr/>
    </dgm:pt>
    <dgm:pt modelId="{A66A7E84-9647-4C71-8072-2B72FF916985}" type="pres">
      <dgm:prSet presAssocID="{D3C05E99-BF9F-4BB9-A6B6-92866BF50FB1}" presName="parTx" presStyleLbl="revTx" presStyleIdx="0" presStyleCnt="3">
        <dgm:presLayoutVars>
          <dgm:chMax val="0"/>
          <dgm:chPref val="0"/>
        </dgm:presLayoutVars>
      </dgm:prSet>
      <dgm:spPr/>
    </dgm:pt>
    <dgm:pt modelId="{04A61C27-6BB0-480D-AE99-814A0C5E9AC5}" type="pres">
      <dgm:prSet presAssocID="{BE886AA1-2333-404C-A0AC-43D0BFDC02E5}" presName="sibTrans" presStyleCnt="0"/>
      <dgm:spPr/>
    </dgm:pt>
    <dgm:pt modelId="{36381910-7236-41AE-AAA4-460AF3ADE841}" type="pres">
      <dgm:prSet presAssocID="{4A824EC2-FFCF-4907-B1E4-7B5F009CF635}" presName="compNode" presStyleCnt="0"/>
      <dgm:spPr/>
    </dgm:pt>
    <dgm:pt modelId="{F9688FB9-C3AF-4B3B-8006-FCE193DD4787}" type="pres">
      <dgm:prSet presAssocID="{4A824EC2-FFCF-4907-B1E4-7B5F009CF635}" presName="bgRect" presStyleLbl="bgShp" presStyleIdx="1" presStyleCnt="3"/>
      <dgm:spPr/>
    </dgm:pt>
    <dgm:pt modelId="{C2661B30-3B0C-40F6-8574-463D20133B65}" type="pres">
      <dgm:prSet presAssocID="{4A824EC2-FFCF-4907-B1E4-7B5F009CF6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62774A64-55B3-4A4F-881D-A4D7B8FAA833}" type="pres">
      <dgm:prSet presAssocID="{4A824EC2-FFCF-4907-B1E4-7B5F009CF635}" presName="spaceRect" presStyleCnt="0"/>
      <dgm:spPr/>
    </dgm:pt>
    <dgm:pt modelId="{60826ECF-4677-4C0D-B874-5777F1CF031E}" type="pres">
      <dgm:prSet presAssocID="{4A824EC2-FFCF-4907-B1E4-7B5F009CF635}" presName="parTx" presStyleLbl="revTx" presStyleIdx="1" presStyleCnt="3">
        <dgm:presLayoutVars>
          <dgm:chMax val="0"/>
          <dgm:chPref val="0"/>
        </dgm:presLayoutVars>
      </dgm:prSet>
      <dgm:spPr/>
    </dgm:pt>
    <dgm:pt modelId="{2C4121F2-D442-4AA7-A215-5B2F7263C62F}" type="pres">
      <dgm:prSet presAssocID="{A9D946ED-80F3-4BFC-8691-A30A99C3F01D}" presName="sibTrans" presStyleCnt="0"/>
      <dgm:spPr/>
    </dgm:pt>
    <dgm:pt modelId="{DD81D069-37F4-4B95-ABEA-47A9EC173956}" type="pres">
      <dgm:prSet presAssocID="{48A32047-1861-4592-82F0-67A7E4793F86}" presName="compNode" presStyleCnt="0"/>
      <dgm:spPr/>
    </dgm:pt>
    <dgm:pt modelId="{517B630B-871C-4325-90AA-19A903A798B5}" type="pres">
      <dgm:prSet presAssocID="{48A32047-1861-4592-82F0-67A7E4793F86}" presName="bgRect" presStyleLbl="bgShp" presStyleIdx="2" presStyleCnt="3"/>
      <dgm:spPr/>
    </dgm:pt>
    <dgm:pt modelId="{A2ACC425-742D-4292-B30D-D82C18E078F4}" type="pres">
      <dgm:prSet presAssocID="{48A32047-1861-4592-82F0-67A7E4793F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CD75181-4EFA-467E-AB49-94B216B0C86E}" type="pres">
      <dgm:prSet presAssocID="{48A32047-1861-4592-82F0-67A7E4793F86}" presName="spaceRect" presStyleCnt="0"/>
      <dgm:spPr/>
    </dgm:pt>
    <dgm:pt modelId="{A47B2666-140C-4014-A07E-49F2A4A2E679}" type="pres">
      <dgm:prSet presAssocID="{48A32047-1861-4592-82F0-67A7E4793F8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5A3D37-9E26-43D0-8600-BBCCB4A66CB5}" srcId="{C08F0EBF-BDE6-4377-9B07-8ABA5B09D350}" destId="{4A824EC2-FFCF-4907-B1E4-7B5F009CF635}" srcOrd="1" destOrd="0" parTransId="{5BE84EAC-D155-4F87-ABF2-76DDDDE3B92F}" sibTransId="{A9D946ED-80F3-4BFC-8691-A30A99C3F01D}"/>
    <dgm:cxn modelId="{40FC633F-B912-41B0-92AC-FEC2272E0C4F}" type="presOf" srcId="{D3C05E99-BF9F-4BB9-A6B6-92866BF50FB1}" destId="{A66A7E84-9647-4C71-8072-2B72FF916985}" srcOrd="0" destOrd="0" presId="urn:microsoft.com/office/officeart/2018/2/layout/IconVerticalSolidList"/>
    <dgm:cxn modelId="{B7C00747-74F6-4D04-AAAF-5EE537B964D2}" type="presOf" srcId="{4A824EC2-FFCF-4907-B1E4-7B5F009CF635}" destId="{60826ECF-4677-4C0D-B874-5777F1CF031E}" srcOrd="0" destOrd="0" presId="urn:microsoft.com/office/officeart/2018/2/layout/IconVerticalSolidList"/>
    <dgm:cxn modelId="{8A154C5B-5203-48C1-807D-84FB9A357F02}" type="presOf" srcId="{C08F0EBF-BDE6-4377-9B07-8ABA5B09D350}" destId="{F89F5A32-35AF-4B4C-A2BD-E2465FB23433}" srcOrd="0" destOrd="0" presId="urn:microsoft.com/office/officeart/2018/2/layout/IconVerticalSolidList"/>
    <dgm:cxn modelId="{1555BB6A-0106-445F-A734-233C18E0F2D1}" srcId="{C08F0EBF-BDE6-4377-9B07-8ABA5B09D350}" destId="{D3C05E99-BF9F-4BB9-A6B6-92866BF50FB1}" srcOrd="0" destOrd="0" parTransId="{B1278183-F436-4865-893D-3C5D98456A99}" sibTransId="{BE886AA1-2333-404C-A0AC-43D0BFDC02E5}"/>
    <dgm:cxn modelId="{E8B04C9C-ED08-494C-ADCB-7CBB99CD4539}" srcId="{C08F0EBF-BDE6-4377-9B07-8ABA5B09D350}" destId="{48A32047-1861-4592-82F0-67A7E4793F86}" srcOrd="2" destOrd="0" parTransId="{889185DB-8A48-47D2-8CC9-D1AFBBD6A1B4}" sibTransId="{9B393AB2-9848-445B-9B6D-80B0E77D1A94}"/>
    <dgm:cxn modelId="{A96DF7F6-450A-4A07-8F57-0F8EC8BA28D5}" type="presOf" srcId="{48A32047-1861-4592-82F0-67A7E4793F86}" destId="{A47B2666-140C-4014-A07E-49F2A4A2E679}" srcOrd="0" destOrd="0" presId="urn:microsoft.com/office/officeart/2018/2/layout/IconVerticalSolidList"/>
    <dgm:cxn modelId="{6BAA3576-091A-41D2-998B-0C8395A1A148}" type="presParOf" srcId="{F89F5A32-35AF-4B4C-A2BD-E2465FB23433}" destId="{E961D8EE-CD84-4939-82ED-002E3D44D327}" srcOrd="0" destOrd="0" presId="urn:microsoft.com/office/officeart/2018/2/layout/IconVerticalSolidList"/>
    <dgm:cxn modelId="{661EB8D0-5353-461F-A10F-2A7317C2C2FB}" type="presParOf" srcId="{E961D8EE-CD84-4939-82ED-002E3D44D327}" destId="{2EA33A1A-406A-4128-B04B-0646277BBF9F}" srcOrd="0" destOrd="0" presId="urn:microsoft.com/office/officeart/2018/2/layout/IconVerticalSolidList"/>
    <dgm:cxn modelId="{C8963945-8443-4E8F-AB73-9BAF314447F7}" type="presParOf" srcId="{E961D8EE-CD84-4939-82ED-002E3D44D327}" destId="{63FDCA2B-44D2-4C8A-8E33-554F423220FD}" srcOrd="1" destOrd="0" presId="urn:microsoft.com/office/officeart/2018/2/layout/IconVerticalSolidList"/>
    <dgm:cxn modelId="{90722A07-8787-45BD-9072-260D7832BC57}" type="presParOf" srcId="{E961D8EE-CD84-4939-82ED-002E3D44D327}" destId="{19A6A810-8F84-4629-9E05-B073B81ED4C9}" srcOrd="2" destOrd="0" presId="urn:microsoft.com/office/officeart/2018/2/layout/IconVerticalSolidList"/>
    <dgm:cxn modelId="{FCF09EA9-5A07-475A-9B60-EA0236DBC4ED}" type="presParOf" srcId="{E961D8EE-CD84-4939-82ED-002E3D44D327}" destId="{A66A7E84-9647-4C71-8072-2B72FF916985}" srcOrd="3" destOrd="0" presId="urn:microsoft.com/office/officeart/2018/2/layout/IconVerticalSolidList"/>
    <dgm:cxn modelId="{26AA22FB-CB94-4DB2-9B5D-2719E8F31795}" type="presParOf" srcId="{F89F5A32-35AF-4B4C-A2BD-E2465FB23433}" destId="{04A61C27-6BB0-480D-AE99-814A0C5E9AC5}" srcOrd="1" destOrd="0" presId="urn:microsoft.com/office/officeart/2018/2/layout/IconVerticalSolidList"/>
    <dgm:cxn modelId="{FB1854C3-7D03-4CE3-BD55-5AB21B45210E}" type="presParOf" srcId="{F89F5A32-35AF-4B4C-A2BD-E2465FB23433}" destId="{36381910-7236-41AE-AAA4-460AF3ADE841}" srcOrd="2" destOrd="0" presId="urn:microsoft.com/office/officeart/2018/2/layout/IconVerticalSolidList"/>
    <dgm:cxn modelId="{A506BE75-20B6-440C-B1EF-57D1CA18260E}" type="presParOf" srcId="{36381910-7236-41AE-AAA4-460AF3ADE841}" destId="{F9688FB9-C3AF-4B3B-8006-FCE193DD4787}" srcOrd="0" destOrd="0" presId="urn:microsoft.com/office/officeart/2018/2/layout/IconVerticalSolidList"/>
    <dgm:cxn modelId="{C2394BA1-8791-4EA0-83EB-38439B70A61C}" type="presParOf" srcId="{36381910-7236-41AE-AAA4-460AF3ADE841}" destId="{C2661B30-3B0C-40F6-8574-463D20133B65}" srcOrd="1" destOrd="0" presId="urn:microsoft.com/office/officeart/2018/2/layout/IconVerticalSolidList"/>
    <dgm:cxn modelId="{AE32C383-5A3C-455F-8782-E569CFB18A22}" type="presParOf" srcId="{36381910-7236-41AE-AAA4-460AF3ADE841}" destId="{62774A64-55B3-4A4F-881D-A4D7B8FAA833}" srcOrd="2" destOrd="0" presId="urn:microsoft.com/office/officeart/2018/2/layout/IconVerticalSolidList"/>
    <dgm:cxn modelId="{A1F2E4DC-35F9-480C-9EE9-1F869B6A10E9}" type="presParOf" srcId="{36381910-7236-41AE-AAA4-460AF3ADE841}" destId="{60826ECF-4677-4C0D-B874-5777F1CF031E}" srcOrd="3" destOrd="0" presId="urn:microsoft.com/office/officeart/2018/2/layout/IconVerticalSolidList"/>
    <dgm:cxn modelId="{A709142E-1F84-4CA1-BCEE-C1DA1318ED75}" type="presParOf" srcId="{F89F5A32-35AF-4B4C-A2BD-E2465FB23433}" destId="{2C4121F2-D442-4AA7-A215-5B2F7263C62F}" srcOrd="3" destOrd="0" presId="urn:microsoft.com/office/officeart/2018/2/layout/IconVerticalSolidList"/>
    <dgm:cxn modelId="{B5765C5F-E8AC-4E11-AEF6-E343AB479452}" type="presParOf" srcId="{F89F5A32-35AF-4B4C-A2BD-E2465FB23433}" destId="{DD81D069-37F4-4B95-ABEA-47A9EC173956}" srcOrd="4" destOrd="0" presId="urn:microsoft.com/office/officeart/2018/2/layout/IconVerticalSolidList"/>
    <dgm:cxn modelId="{8D8ADD96-B62D-489E-B4B7-7399FDDE7546}" type="presParOf" srcId="{DD81D069-37F4-4B95-ABEA-47A9EC173956}" destId="{517B630B-871C-4325-90AA-19A903A798B5}" srcOrd="0" destOrd="0" presId="urn:microsoft.com/office/officeart/2018/2/layout/IconVerticalSolidList"/>
    <dgm:cxn modelId="{72168114-9403-42E8-B1AC-02A87FB7E1BB}" type="presParOf" srcId="{DD81D069-37F4-4B95-ABEA-47A9EC173956}" destId="{A2ACC425-742D-4292-B30D-D82C18E078F4}" srcOrd="1" destOrd="0" presId="urn:microsoft.com/office/officeart/2018/2/layout/IconVerticalSolidList"/>
    <dgm:cxn modelId="{6932EAC1-BCF7-444E-99BB-246697914BAF}" type="presParOf" srcId="{DD81D069-37F4-4B95-ABEA-47A9EC173956}" destId="{DCD75181-4EFA-467E-AB49-94B216B0C86E}" srcOrd="2" destOrd="0" presId="urn:microsoft.com/office/officeart/2018/2/layout/IconVerticalSolidList"/>
    <dgm:cxn modelId="{3EBAE84C-E01C-4BA8-BA58-B891A965758A}" type="presParOf" srcId="{DD81D069-37F4-4B95-ABEA-47A9EC173956}" destId="{A47B2666-140C-4014-A07E-49F2A4A2E6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F2F24-2A55-DD44-84B5-4E19591AA48A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5B140-F5F8-8640-A180-A47E76978B63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Team Members: </a:t>
          </a:r>
        </a:p>
      </dsp:txBody>
      <dsp:txXfrm>
        <a:off x="284635" y="1070626"/>
        <a:ext cx="2090204" cy="1297804"/>
      </dsp:txXfrm>
    </dsp:sp>
    <dsp:sp modelId="{FF6363B6-1C32-1A4D-A899-DA3120FFF5BC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485F9-F5A3-3B45-836C-2E4C7FD588AC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Syed Shah</a:t>
          </a:r>
        </a:p>
      </dsp:txBody>
      <dsp:txXfrm>
        <a:off x="2938029" y="1070626"/>
        <a:ext cx="2090204" cy="1297804"/>
      </dsp:txXfrm>
    </dsp:sp>
    <dsp:sp modelId="{B3F4582A-1E48-9141-85B9-66057E17650E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8C1A4-4846-4249-B449-61BEDD70326A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Ena Sula</a:t>
          </a:r>
        </a:p>
      </dsp:txBody>
      <dsp:txXfrm>
        <a:off x="5591423" y="1070626"/>
        <a:ext cx="2090204" cy="1297804"/>
      </dsp:txXfrm>
    </dsp:sp>
    <dsp:sp modelId="{BF38E053-8382-0D44-8142-7E9978D39B8F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3B32C-755E-3F47-B29E-C5519F85F7C6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Braily Noesi </a:t>
          </a:r>
        </a:p>
      </dsp:txBody>
      <dsp:txXfrm>
        <a:off x="8244817" y="1070626"/>
        <a:ext cx="2090204" cy="1297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33A1A-406A-4128-B04B-0646277BBF9F}">
      <dsp:nvSpPr>
        <dsp:cNvPr id="0" name=""/>
        <dsp:cNvSpPr/>
      </dsp:nvSpPr>
      <dsp:spPr>
        <a:xfrm>
          <a:off x="0" y="381"/>
          <a:ext cx="10515600" cy="8935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DCA2B-44D2-4C8A-8E33-554F423220FD}">
      <dsp:nvSpPr>
        <dsp:cNvPr id="0" name=""/>
        <dsp:cNvSpPr/>
      </dsp:nvSpPr>
      <dsp:spPr>
        <a:xfrm>
          <a:off x="270299" y="201430"/>
          <a:ext cx="491453" cy="491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A7E84-9647-4C71-8072-2B72FF916985}">
      <dsp:nvSpPr>
        <dsp:cNvPr id="0" name=""/>
        <dsp:cNvSpPr/>
      </dsp:nvSpPr>
      <dsp:spPr>
        <a:xfrm>
          <a:off x="1032051" y="381"/>
          <a:ext cx="9483548" cy="893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68" tIns="94568" rIns="94568" bIns="9456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Syed Shah</a:t>
          </a:r>
          <a:r>
            <a:rPr lang="en-US" sz="2400" kern="1200"/>
            <a:t>: The leader and has been in charge of keeping us up to date with the analysis.</a:t>
          </a:r>
        </a:p>
      </dsp:txBody>
      <dsp:txXfrm>
        <a:off x="1032051" y="381"/>
        <a:ext cx="9483548" cy="893551"/>
      </dsp:txXfrm>
    </dsp:sp>
    <dsp:sp modelId="{F9688FB9-C3AF-4B3B-8006-FCE193DD4787}">
      <dsp:nvSpPr>
        <dsp:cNvPr id="0" name=""/>
        <dsp:cNvSpPr/>
      </dsp:nvSpPr>
      <dsp:spPr>
        <a:xfrm>
          <a:off x="0" y="1117320"/>
          <a:ext cx="10515600" cy="8935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61B30-3B0C-40F6-8574-463D20133B65}">
      <dsp:nvSpPr>
        <dsp:cNvPr id="0" name=""/>
        <dsp:cNvSpPr/>
      </dsp:nvSpPr>
      <dsp:spPr>
        <a:xfrm>
          <a:off x="270299" y="1318369"/>
          <a:ext cx="491453" cy="491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26ECF-4677-4C0D-B874-5777F1CF031E}">
      <dsp:nvSpPr>
        <dsp:cNvPr id="0" name=""/>
        <dsp:cNvSpPr/>
      </dsp:nvSpPr>
      <dsp:spPr>
        <a:xfrm>
          <a:off x="1032051" y="1117320"/>
          <a:ext cx="9483548" cy="893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68" tIns="94568" rIns="94568" bIns="9456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Ena Sula</a:t>
          </a:r>
          <a:r>
            <a:rPr lang="en-US" sz="2400" kern="1200"/>
            <a:t>: In charge of </a:t>
          </a:r>
          <a:r>
            <a:rPr lang="en-US" sz="2400" kern="1200">
              <a:latin typeface="Arial" panose="020B0604020202020204"/>
            </a:rPr>
            <a:t>dimensional modeling and </a:t>
          </a:r>
          <a:r>
            <a:rPr lang="en-US" sz="2400" kern="1200"/>
            <a:t>visualization</a:t>
          </a:r>
          <a:r>
            <a:rPr lang="en-US" sz="2400" kern="1200">
              <a:latin typeface="Arial" panose="020B0604020202020204"/>
            </a:rPr>
            <a:t>.</a:t>
          </a:r>
          <a:endParaRPr lang="en-US" sz="2400" kern="1200"/>
        </a:p>
      </dsp:txBody>
      <dsp:txXfrm>
        <a:off x="1032051" y="1117320"/>
        <a:ext cx="9483548" cy="893551"/>
      </dsp:txXfrm>
    </dsp:sp>
    <dsp:sp modelId="{517B630B-871C-4325-90AA-19A903A798B5}">
      <dsp:nvSpPr>
        <dsp:cNvPr id="0" name=""/>
        <dsp:cNvSpPr/>
      </dsp:nvSpPr>
      <dsp:spPr>
        <a:xfrm>
          <a:off x="0" y="2234259"/>
          <a:ext cx="10515600" cy="8935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CC425-742D-4292-B30D-D82C18E078F4}">
      <dsp:nvSpPr>
        <dsp:cNvPr id="0" name=""/>
        <dsp:cNvSpPr/>
      </dsp:nvSpPr>
      <dsp:spPr>
        <a:xfrm>
          <a:off x="270299" y="2435308"/>
          <a:ext cx="491453" cy="491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B2666-140C-4014-A07E-49F2A4A2E679}">
      <dsp:nvSpPr>
        <dsp:cNvPr id="0" name=""/>
        <dsp:cNvSpPr/>
      </dsp:nvSpPr>
      <dsp:spPr>
        <a:xfrm>
          <a:off x="1032051" y="2234259"/>
          <a:ext cx="9483548" cy="893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568" tIns="94568" rIns="94568" bIns="9456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Braily Noesi</a:t>
          </a:r>
          <a:r>
            <a:rPr lang="en-US" sz="2400" kern="1200"/>
            <a:t>: In charge of storing the data in temporary storage, and code process. </a:t>
          </a:r>
        </a:p>
      </dsp:txBody>
      <dsp:txXfrm>
        <a:off x="1032051" y="2234259"/>
        <a:ext cx="9483548" cy="893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3DAE8-ACA9-D847-B715-EC44D6D63113}" type="datetimeFigureOut">
              <a:rPr lang="en-US" smtClean="0"/>
              <a:t>7/10/25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C8EA2-E08C-0E43-85F7-0DB0DD24F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3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C8EA2-E08C-0E43-85F7-0DB0DD24F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C8EA2-E08C-0E43-85F7-0DB0DD24F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52234-293D-1DEF-44E9-BE9DE782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29B30-A7C2-F496-7432-AC076F6F6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60D8C8-E237-EC16-B5B6-9145670F5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5FDE8-6EC0-C730-94BE-FAA30CCAA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C8EA2-E08C-0E43-85F7-0DB0DD24F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6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CC58-3449-E9EB-0165-3F3D45CF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8E259-8584-11B1-A6E5-43E9E64B2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BF527-E708-1877-7D47-3FADF970F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89DD1-0384-5EDD-DF1F-F894E7FC4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C8EA2-E08C-0E43-85F7-0DB0DD24F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48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C8EA2-E08C-0E43-85F7-0DB0DD24F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9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C8EA2-E08C-0E43-85F7-0DB0DD24FE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9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A64D-0D30-0ED3-52E9-26E12690D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773FB-7A03-8512-32E8-B25859EF7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195A8-F547-A061-6A5B-160050B6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C44E-4BBE-3A41-9770-3E26A991EB23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2FC90-8D2F-F215-E415-0EDF0B8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96AAA-00C0-0C65-5B87-F0269427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8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9D29-43A6-E2ED-427B-25461903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0226B-98ED-3B16-CF7D-B0F46410F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4110C-7FFA-2C55-3946-916B5625B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E6D23-DE40-CE42-8C6E-BCA811AC19FD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E691D-9152-3513-9710-39B1F99C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5567-5B10-8C1A-A999-99D1280F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33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74C7B-4252-98B3-D074-70DCD85220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5E01A-DF32-0796-911E-A7F09788D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DA8C8-C2CC-C0E9-FF24-B48AFB0C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6B0A6-9B12-9543-A64C-2E0BE12B9E2E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F418E-2184-A03F-866C-12E2A8C5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D766D-69B6-8457-7156-D138A9609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88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F770-1179-BD43-8B0E-B453824F287B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41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1CEF6-923F-AE4B-91E1-CD3F92F4A12A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98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1D41-76C9-2F43-A162-1CE523D7170F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28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CA0A0-F9C6-2C49-9CBE-ACD0667CB6C1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96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A0E47-3F7E-B340-A3DA-24BE8EDF72A9}" type="datetime1">
              <a:rPr lang="en-US" smtClean="0"/>
              <a:t>7/10/25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9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BDB0-A462-6F44-9FBB-156EB7C5E8AF}" type="datetime1">
              <a:rPr lang="en-US" smtClean="0"/>
              <a:t>7/10/25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06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32E6-F453-984C-BD69-A4DF9CADCCD8}" type="datetime1">
              <a:rPr lang="en-US" smtClean="0"/>
              <a:t>7/10/25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7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48902-F0FF-F442-941A-48D254232B34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8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1C1A-A96B-9681-9B58-F3BA3457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A1AB4-CBC5-D408-62D4-6A4B35FB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68D37-D0EA-C87E-FFE5-F46AED6C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C2EF-997B-924B-9558-CCF27FDAF2F9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CDDC1-6187-81AE-9725-A38F9350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DE107-2635-EE16-E322-C1213AD0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</a:t>
            </a:r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480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9C8A-4C6F-4242-AB60-16FE60652EEE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78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056A2-94BA-3A4F-A261-F15AB699EE16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3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FBE19-46DA-3A45-A846-A4569A90034F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75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55EA-94E2-274B-BE94-ABC32839BB0E}" type="datetime1">
              <a:rPr lang="en-US" smtClean="0"/>
              <a:t>7/10/25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386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40" y="1285246"/>
            <a:ext cx="10993120" cy="4803134"/>
          </a:xfrm>
        </p:spPr>
        <p:txBody>
          <a:bodyPr>
            <a:noAutofit/>
          </a:bodyPr>
          <a:lstStyle>
            <a:lvl1pPr>
              <a:defRPr sz="2400">
                <a:solidFill>
                  <a:srgbClr val="0D0D0D"/>
                </a:solidFill>
              </a:defRPr>
            </a:lvl1pPr>
            <a:lvl2pPr>
              <a:defRPr sz="2000">
                <a:solidFill>
                  <a:srgbClr val="0D0D0D"/>
                </a:solidFill>
              </a:defRPr>
            </a:lvl2pPr>
            <a:lvl3pPr>
              <a:defRPr sz="1800">
                <a:solidFill>
                  <a:srgbClr val="0D0D0D"/>
                </a:solidFill>
              </a:defRPr>
            </a:lvl3pPr>
            <a:lvl4pPr>
              <a:defRPr sz="1600">
                <a:solidFill>
                  <a:srgbClr val="0D0D0D"/>
                </a:solidFill>
              </a:defRPr>
            </a:lvl4pPr>
            <a:lvl5pPr>
              <a:defRPr sz="1600">
                <a:solidFill>
                  <a:srgbClr val="0D0D0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BA9F0A-AD17-892A-E3EF-4DA8DCA7473D}"/>
              </a:ext>
            </a:extLst>
          </p:cNvPr>
          <p:cNvSpPr/>
          <p:nvPr userDrawn="1"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6BA0C9"/>
              </a:solidFill>
            </a:endParaRP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A4626C-9079-6A63-CE65-A61AC4563C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7" y="6344504"/>
            <a:ext cx="2929335" cy="3657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1F59E6-BA83-4D54-2BD2-7A66B9575220}"/>
              </a:ext>
            </a:extLst>
          </p:cNvPr>
          <p:cNvSpPr/>
          <p:nvPr userDrawn="1"/>
        </p:nvSpPr>
        <p:spPr>
          <a:xfrm>
            <a:off x="0" y="1"/>
            <a:ext cx="12192000" cy="226503"/>
          </a:xfrm>
          <a:prstGeom prst="rect">
            <a:avLst/>
          </a:prstGeom>
          <a:solidFill>
            <a:srgbClr val="132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132E5C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3A24AD5-B33D-F8E9-78B6-EF90C230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0" y="365126"/>
            <a:ext cx="10993120" cy="807903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87858FD-CC74-9F9C-5F43-624C8CE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360" y="6310313"/>
            <a:ext cx="2743200" cy="365125"/>
          </a:xfrm>
        </p:spPr>
        <p:txBody>
          <a:bodyPr/>
          <a:lstStyle>
            <a:lvl1pPr>
              <a:defRPr sz="1050"/>
            </a:lvl1pPr>
          </a:lstStyle>
          <a:p>
            <a:r>
              <a:rPr lang="en-US"/>
              <a:t>Template Title |  </a:t>
            </a:r>
            <a:fld id="{CC5EE250-0390-43A5-82E8-0EA0E967D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79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6503-E814-34BC-EC51-2EF45E59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40E91-1DDF-7958-A704-54575F40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E5076-102D-02AC-EE1F-40E134C5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017F9-D378-A240-ACDE-CF95BBE2D712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26022-21DB-9870-5F78-B3134D30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A72F4-E80F-6626-74DD-B69EED5A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577E-3686-BD8D-84D2-FA80AE1A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013DF-2AFD-7F73-547F-4F0FF43F4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4DA56-BAE6-0646-3FC3-595002AA4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3DE25-50BE-8760-2D1C-9DF004D3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02136-87C0-4345-8E50-07F306EE2397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BA25C-13D3-2904-A5D6-23358CA99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5BED5-AA31-E9BB-BA13-9C4BB3EB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2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DE45-368D-6DFA-BD6C-E2B6A710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2819C-4377-0CEA-31DA-C45E6DF6D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65C90-C65A-1241-9E46-EC5A023D9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3A733D-1A28-FC92-3F5E-E439434D4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D0F13-CA24-9145-631E-2210BDA12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0AB9A-196B-DCC7-3828-433C6A05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CC24-CAFF-A141-BC02-336C71E9D9C4}" type="datetime1">
              <a:rPr lang="en-US" smtClean="0"/>
              <a:t>7/10/25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4507D-3A0A-C5A8-8EDC-77B491EA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93A63E-613E-F4EA-EF6C-CC691BF0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1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7EF5-AB01-7E1F-7F33-3EB9DF44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5F59C-F6B0-D253-FF2C-74A66216C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8E230-E26B-004B-8334-C51269755DDA}" type="datetime1">
              <a:rPr lang="en-US" smtClean="0"/>
              <a:t>7/10/25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AF19A-DD70-526C-69BD-66EFB8F5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35EA1-48BC-25DD-8A03-4922585F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25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2A685C-06A2-BF2D-42DC-E5AFE05F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354C-4350-D242-86EA-206510285D25}" type="datetime1">
              <a:rPr lang="en-US" smtClean="0"/>
              <a:t>7/10/25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90BD7-EB12-0A30-551C-2166F97D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68EE1-BF27-DCF7-A6C4-8D48F298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7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50B7-2695-AC10-CB80-797C7175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CA2CF-869E-B9CA-ABA9-7E680385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8CBB5-9645-56DE-7590-DE79DCB4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359E6-6573-9C57-9266-7EBAA8F3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84F29-9D67-F049-BD7A-CD1ED0A3A8F0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D5412-2CCE-9561-F638-E8A86AE3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3DC8B-3387-A35F-2CEA-17E5ED1E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0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16AAF-BA7A-D1D8-1FFF-CF8C95DE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10448-3794-3D42-B5A6-BA438713B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160D2-A6DE-0F7E-D25A-61AD6424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B4AC6-6C46-E2B2-3075-3FB77A77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D201A-5FE1-AB43-87A1-4E5DDA82C174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2787C-12C5-5B6F-B691-3B7C31E0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CIS9340 Principles of Database Management Fall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DD8D0-B959-F633-8D01-69E3FC9A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8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D2E85-C041-5BE2-4531-241B0ACD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9D40E-14E6-19C5-51AB-8FE9A91DD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BAE66-05A7-B51A-1479-DF20BACC2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117E5-506A-724B-A781-BA4AE3184A5A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EA41-A3D4-6D7F-D463-16C27F01A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CIS9340 Principles of Database Management Fall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2A60-0F05-38ED-BE0E-C2D6EBB60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A23F3-FD3A-C74D-9C0D-37994EB6F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1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C3BFA-EDB5-1441-8795-8613817841B7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EE250-0390-43A5-82E8-0EA0E967DD0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F8AB1818-384A-4BC9-478D-3B7D3FAA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59F608-00FA-A1D7-F09D-D832C8A82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CIS9340 Principles of Database Management Fall 2024</a:t>
            </a:r>
          </a:p>
        </p:txBody>
      </p:sp>
    </p:spTree>
    <p:extLst>
      <p:ext uri="{BB962C8B-B14F-4D97-AF65-F5344CB8AC3E}">
        <p14:creationId xmlns:p14="http://schemas.microsoft.com/office/powerpoint/2010/main" val="310643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  <p:sldLayoutId id="2147483674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w angle view of a building&#10;&#10;Description automatically generated">
            <a:extLst>
              <a:ext uri="{FF2B5EF4-FFF2-40B4-BE49-F238E27FC236}">
                <a16:creationId xmlns:a16="http://schemas.microsoft.com/office/drawing/2014/main" id="{B3FE9B4E-3937-5367-350F-AB0C00E9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" y="0"/>
            <a:ext cx="4573916" cy="6860874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6740EC80-DB3D-B8BA-4173-249524E56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50" y="5569281"/>
            <a:ext cx="4572640" cy="7692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A5692-1E1F-2F6E-6A5B-5F2EC0A33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427" y="1428094"/>
            <a:ext cx="5602941" cy="2596678"/>
          </a:xfrm>
        </p:spPr>
        <p:txBody>
          <a:bodyPr>
            <a:no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Helvetica" pitchFamily="2" charset="0"/>
                <a:cs typeface="Arial"/>
              </a:rPr>
              <a:t>Home Purchase Decision Analysis</a:t>
            </a:r>
            <a:endParaRPr lang="en-US" sz="5400" b="1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88B6D-6CE7-F33F-6E8C-19FEC29FFB1E}"/>
              </a:ext>
            </a:extLst>
          </p:cNvPr>
          <p:cNvSpPr txBox="1"/>
          <p:nvPr/>
        </p:nvSpPr>
        <p:spPr>
          <a:xfrm>
            <a:off x="5682426" y="4104529"/>
            <a:ext cx="560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Helvetica" pitchFamily="2" charset="0"/>
              </a:rPr>
              <a:t>Florida, New York, North Carolina</a:t>
            </a:r>
          </a:p>
        </p:txBody>
      </p:sp>
    </p:spTree>
    <p:extLst>
      <p:ext uri="{BB962C8B-B14F-4D97-AF65-F5344CB8AC3E}">
        <p14:creationId xmlns:p14="http://schemas.microsoft.com/office/powerpoint/2010/main" val="306557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46BB6-B16D-4957-A634-AB1A7EACD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037E-37F6-84A5-95C1-BEDE51722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What is the process behind?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1B7D5-5608-2671-69F5-0543BF047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52" y="1743140"/>
            <a:ext cx="3200400" cy="8526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Helvetica" pitchFamily="2" charset="0"/>
                <a:cs typeface="Arial"/>
              </a:rPr>
              <a:t> Data Sourcing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ADDA29-B0C7-83E3-1779-CA30B5096B80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744D558-C64E-8F39-9027-16E45231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A25715A-CBD4-711D-1D2F-1FBDD1A3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5F81C8-DB94-01DA-6ECA-E1726EF8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EA04BC0-2A2B-336B-6822-6C4DA70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35B379-8ED5-6F28-D08F-3B23E17ED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13" y="1700853"/>
            <a:ext cx="7869887" cy="43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8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CACC4-3DC0-DB25-D59D-0D334846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1F21-6642-D9A1-760B-1EB7FA71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What is the process behind?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586EA-1DB9-A86C-FFC3-9C859651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56" y="1690690"/>
            <a:ext cx="3229942" cy="3115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" pitchFamily="2" charset="0"/>
                <a:cs typeface="Arial"/>
              </a:rPr>
              <a:t> Data Modeling</a:t>
            </a:r>
          </a:p>
          <a:p>
            <a:pPr lvl="1"/>
            <a:r>
              <a:rPr lang="en-US" sz="2800">
                <a:latin typeface="Helvetica" pitchFamily="2" charset="0"/>
                <a:cs typeface="Arial"/>
              </a:rPr>
              <a:t>Azure</a:t>
            </a:r>
          </a:p>
          <a:p>
            <a:pPr lvl="1"/>
            <a:r>
              <a:rPr lang="en-US" sz="2800">
                <a:latin typeface="Helvetica" pitchFamily="2" charset="0"/>
                <a:cs typeface="Arial"/>
              </a:rPr>
              <a:t>Snowflake</a:t>
            </a:r>
          </a:p>
          <a:p>
            <a:pPr lvl="1"/>
            <a:r>
              <a:rPr lang="en-US" sz="2800" err="1">
                <a:latin typeface="Helvetica" pitchFamily="2" charset="0"/>
                <a:cs typeface="Arial"/>
              </a:rPr>
              <a:t>dbt</a:t>
            </a:r>
            <a:endParaRPr lang="en-US" sz="2800">
              <a:latin typeface="Helvetica" pitchFamily="2" charset="0"/>
              <a:cs typeface="Arial"/>
            </a:endParaRPr>
          </a:p>
          <a:p>
            <a:endParaRPr lang="en-US" sz="3200">
              <a:latin typeface="Helvetica" pitchFamily="2" charset="0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52479-2793-9B7B-753B-2635E0E57E61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EA89526-70E1-1692-8B03-236C1ED3D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43139722-3DAA-A511-132D-0CF23EFF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2D51BC-C170-4FE7-2DA8-5DB16C7E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C1BD0B7-A834-8FC7-74C1-C2769D4D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FC253D-4CB5-9080-00C7-E4CE9DA56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52" y="1743140"/>
            <a:ext cx="7772400" cy="43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3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3847A-A036-07E9-50FD-8DE748AA2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8F305-6C5A-69A9-2008-FEB8F824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What is the process behind?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D61A7-5E19-41B1-E665-AB8CA9181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684" y="3002671"/>
            <a:ext cx="3200400" cy="8526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Helvetica" pitchFamily="2" charset="0"/>
                <a:cs typeface="Arial"/>
              </a:rPr>
              <a:t>Data cleaning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7211A-F22E-2716-4974-85FB8E2DD945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4BFFBA3-5DD4-44CE-77F0-3C25C630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5FEDAB18-591E-6E78-266F-791A64C8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93ADC94-459E-C807-F9CE-5E91DCAA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75D05266-E63B-7D62-695F-AA033F61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A9BFE-A8C3-F85B-8E64-3FFCE80B0E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4" t="2567" r="24462" b="15102"/>
          <a:stretch>
            <a:fillRect/>
          </a:stretch>
        </p:blipFill>
        <p:spPr>
          <a:xfrm>
            <a:off x="5125802" y="1329332"/>
            <a:ext cx="5614084" cy="49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EA3DB-9DA6-48D3-9CA2-A0FEBDF8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506D-A5C1-80FC-9A69-515BBD2E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What is the process behind?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BA85-C988-7BBE-A04C-B5022A8EC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49" y="1608521"/>
            <a:ext cx="3038654" cy="29634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Helvetica" pitchFamily="2" charset="0"/>
                <a:cs typeface="Arial"/>
              </a:rPr>
              <a:t>Technical</a:t>
            </a:r>
          </a:p>
          <a:p>
            <a:r>
              <a:rPr lang="en-US">
                <a:latin typeface="Helvetica" pitchFamily="2" charset="0"/>
                <a:cs typeface="Arial"/>
              </a:rPr>
              <a:t>Visualization (Power BI)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D6FE6-E9EC-B078-E574-5B49B3EA2483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4CB494E-91D1-A7B4-3B63-02B2B6556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AEA25DC-B57D-BDFA-8ECF-379CF7D7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EF8F115-BDC4-203F-35BF-D9DF2F0F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F77943D8-7A28-9324-0F12-D83E8481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803181-1586-B669-89FC-E3575240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03" y="1608521"/>
            <a:ext cx="8052070" cy="385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97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1861-444F-5004-0CE1-44C1E5F7F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0B39F31-B189-30D4-D9FD-51EBBFE03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67" r="4199" b="3758"/>
          <a:stretch>
            <a:fillRect/>
          </a:stretch>
        </p:blipFill>
        <p:spPr>
          <a:xfrm>
            <a:off x="1817941" y="1352903"/>
            <a:ext cx="8520910" cy="4720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DF088E-A585-C955-85D2-4FF9F1EAB53F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4825717-29E6-DDC7-AE2C-CDEF0101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90CAC62-7BE1-2A1A-0E3A-C78748BA5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363C87E-316B-21A5-5899-A64119D9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7852461-0D96-97DC-D3C3-07C6B263E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453EE-F5A3-FDD8-59BE-A3EB67BFE1A7}"/>
              </a:ext>
            </a:extLst>
          </p:cNvPr>
          <p:cNvSpPr txBox="1"/>
          <p:nvPr/>
        </p:nvSpPr>
        <p:spPr>
          <a:xfrm>
            <a:off x="880785" y="589430"/>
            <a:ext cx="556708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002060"/>
                </a:solidFill>
              </a:rPr>
              <a:t>The Visualization</a:t>
            </a:r>
            <a:endParaRPr lang="en-US" sz="4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29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3C3EF-18FA-E89A-1F89-8FD453061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map&#10;&#10;AI-generated content may be incorrect.">
            <a:extLst>
              <a:ext uri="{FF2B5EF4-FFF2-40B4-BE49-F238E27FC236}">
                <a16:creationId xmlns:a16="http://schemas.microsoft.com/office/drawing/2014/main" id="{895ED47D-246E-D4F8-51B7-05191BA81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117" t="1129" r="4338" b="1806"/>
          <a:stretch>
            <a:fillRect/>
          </a:stretch>
        </p:blipFill>
        <p:spPr>
          <a:xfrm>
            <a:off x="1516612" y="1013090"/>
            <a:ext cx="9115640" cy="4823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658961-C83A-D2B4-06EC-C0366E3064CA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F6148BF-DD36-719E-ADB9-7BB03F35E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941CD38-67FD-06DE-1F91-FB1409165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D54774-51E9-AFCA-5C8A-04BA97BC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611FCCAE-B1DF-E8FB-BB8F-8E41F558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2642524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916E8-0D47-7EFD-00A8-5FF1A864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map&#10;&#10;AI-generated content may be incorrect.">
            <a:extLst>
              <a:ext uri="{FF2B5EF4-FFF2-40B4-BE49-F238E27FC236}">
                <a16:creationId xmlns:a16="http://schemas.microsoft.com/office/drawing/2014/main" id="{AA7B3B98-8DC9-920A-2D13-E4A0D24F3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957" t="1196" r="5036" b="1435"/>
          <a:stretch>
            <a:fillRect/>
          </a:stretch>
        </p:blipFill>
        <p:spPr>
          <a:xfrm>
            <a:off x="2051597" y="1376537"/>
            <a:ext cx="8071661" cy="43267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48025-D71B-37BB-0AC5-A8580FFB6A45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92A4B1B-C86D-D4C5-8545-4C9A44AB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EFEAE3E-AED7-F041-248F-D9C47AB1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020205-D12C-9551-01C0-5C329A01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484E4D54-622E-D56B-3242-8B3191C7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2515203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939CB-C900-8840-4AE1-60E8B1E6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0359AC3-CA1A-4433-9162-CCC45C9DE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535" t="1163" r="3662" b="1628"/>
          <a:stretch>
            <a:fillRect/>
          </a:stretch>
        </p:blipFill>
        <p:spPr>
          <a:xfrm>
            <a:off x="1972850" y="1119186"/>
            <a:ext cx="8235433" cy="4682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B2C1B-7896-6BAB-9D0F-C2A4CC88A58B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B31B160F-57B4-B74A-AB70-61C0DDD0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949EFC6-993C-AB43-C559-AF8CFCA52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6FB6F12-4FB3-EF3B-03FF-FED259AF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17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60D99DA5-0EA3-1AD6-60A8-8B952518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333666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AF5DA-26E5-A4C5-447B-EC7E5B2A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E221-5B67-04DD-3FD5-EC5BF822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01" y="1601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Results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48D53F-1A92-B54A-1339-3C36FFF91EF3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9B284E2-128D-FF54-E68C-28F788061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9EF544F-FBC1-BB60-68C5-CBFD61B98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3D68DD-4A51-7367-A310-335F9DED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5B03E8B-938F-E248-D25E-C768930E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34C0EE-3119-2504-CAF8-A82B352F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760"/>
            <a:ext cx="10515600" cy="46912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New York</a:t>
            </a:r>
          </a:p>
          <a:p>
            <a:pPr lvl="1"/>
            <a:r>
              <a:rPr lang="en-US"/>
              <a:t>Highest Average: New York </a:t>
            </a:r>
            <a:r>
              <a:rPr lang="en-US" b="1"/>
              <a:t>$3.52M</a:t>
            </a:r>
            <a:endParaRPr lang="en-US" b="1">
              <a:cs typeface="Arial"/>
            </a:endParaRPr>
          </a:p>
          <a:p>
            <a:pPr lvl="1"/>
            <a:r>
              <a:rPr lang="en-US"/>
              <a:t>Lowest Average: St Lawrence </a:t>
            </a:r>
            <a:r>
              <a:rPr lang="en-US" b="1"/>
              <a:t>$58.16</a:t>
            </a:r>
            <a:endParaRPr lang="en-US" b="1">
              <a:cs typeface="Arial"/>
            </a:endParaRPr>
          </a:p>
          <a:p>
            <a:r>
              <a:rPr lang="en-US" b="1"/>
              <a:t>North Carolina</a:t>
            </a:r>
            <a:endParaRPr lang="en-US" b="1">
              <a:cs typeface="Arial" panose="020B0604020202020204"/>
            </a:endParaRPr>
          </a:p>
          <a:p>
            <a:pPr lvl="1"/>
            <a:r>
              <a:rPr lang="en-US"/>
              <a:t>Highest Average: Wake $</a:t>
            </a:r>
            <a:r>
              <a:rPr lang="en-US" b="1"/>
              <a:t>1.80M</a:t>
            </a:r>
            <a:endParaRPr lang="en-US" b="1">
              <a:cs typeface="Arial"/>
            </a:endParaRPr>
          </a:p>
          <a:p>
            <a:pPr lvl="1"/>
            <a:r>
              <a:rPr lang="en-US"/>
              <a:t>Lowest Average: Lee </a:t>
            </a:r>
            <a:r>
              <a:rPr lang="en-US" b="1"/>
              <a:t>$2.16</a:t>
            </a:r>
            <a:endParaRPr lang="en-US" b="1">
              <a:cs typeface="Arial"/>
            </a:endParaRPr>
          </a:p>
          <a:p>
            <a:r>
              <a:rPr lang="en-US" b="1"/>
              <a:t>Florida</a:t>
            </a:r>
            <a:endParaRPr lang="en-US" b="1">
              <a:cs typeface="Arial"/>
            </a:endParaRPr>
          </a:p>
          <a:p>
            <a:pPr lvl="1"/>
            <a:r>
              <a:rPr lang="en-US"/>
              <a:t>Highest Average: Lee County </a:t>
            </a:r>
            <a:r>
              <a:rPr lang="en-US" b="1"/>
              <a:t>$2.05M</a:t>
            </a:r>
            <a:endParaRPr lang="en-US" b="1">
              <a:cs typeface="Arial"/>
            </a:endParaRPr>
          </a:p>
          <a:p>
            <a:pPr lvl="1"/>
            <a:r>
              <a:rPr lang="en-US"/>
              <a:t>Lowest Average: Bradford </a:t>
            </a:r>
            <a:r>
              <a:rPr lang="en-US" b="1"/>
              <a:t>$50.96K</a:t>
            </a: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420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B13FD-EEC5-4DB1-0269-5E8F984B5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1F1A-337B-3CD9-9AAC-97E188A12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01" y="1601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6D08-7ED2-5198-1B66-F83F7E09F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38559"/>
            <a:ext cx="10515600" cy="19808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Aft>
                <a:spcPts val="600"/>
              </a:spcAft>
            </a:pPr>
            <a:endParaRPr lang="en-US" sz="3600">
              <a:solidFill>
                <a:schemeClr val="tx1"/>
              </a:solidFill>
              <a:latin typeface="Helvetica" pitchFamily="2" charset="0"/>
              <a:cs typeface="Arial" panose="020B0604020202020204"/>
            </a:endParaRPr>
          </a:p>
          <a:p>
            <a:pPr lvl="1">
              <a:spcAft>
                <a:spcPts val="600"/>
              </a:spcAft>
              <a:buFont typeface="Wingdings" pitchFamily="2" charset="2"/>
              <a:buChar char="v"/>
            </a:pPr>
            <a:r>
              <a:rPr lang="en-US" sz="3600">
                <a:latin typeface="Helvetica" pitchFamily="2" charset="0"/>
                <a:cs typeface="Arial"/>
              </a:rPr>
              <a:t> Make an informed, data-driven decision.</a:t>
            </a:r>
          </a:p>
          <a:p>
            <a:pPr marL="0" indent="0">
              <a:buNone/>
            </a:pPr>
            <a:endParaRPr lang="en-US" sz="3600">
              <a:latin typeface="Helvetica" pitchFamily="2" charset="0"/>
              <a:cs typeface="Arial"/>
            </a:endParaRPr>
          </a:p>
          <a:p>
            <a:pPr marL="0" indent="0">
              <a:buNone/>
            </a:pPr>
            <a:endParaRPr lang="en-US" sz="3600">
              <a:latin typeface="Helvetica" pitchFamily="2" charset="0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0A3813-A8D1-4EF8-7B3B-4FE2CF995DEF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3E3196E1-4633-2C68-5DC4-6C819E78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3139DD5-0957-4536-7096-65092855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8E086D-3227-9B59-A143-46C315D3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633C9393-68C6-0E50-71BD-35A40837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194618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05487-EAFF-6DC4-9827-9D6191BC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>
                <a:latin typeface="Arial"/>
                <a:cs typeface="Arial"/>
              </a:rPr>
              <a:t>Group 2</a:t>
            </a:r>
            <a:endParaRPr lang="en-US" sz="48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ext Placeholder 2">
            <a:extLst>
              <a:ext uri="{FF2B5EF4-FFF2-40B4-BE49-F238E27FC236}">
                <a16:creationId xmlns:a16="http://schemas.microsoft.com/office/drawing/2014/main" id="{199E55D2-CBD1-974E-B379-92D6E0A17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3361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84B5D88B-BDB2-7E6C-75CA-39411CE5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44136" y="6438624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2640010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E976D-2E94-C9F1-E5A3-39EB6532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67DC-52A5-13CC-2D50-CD545FCF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762" y="7304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Helvetica" pitchFamily="2" charset="0"/>
                <a:cs typeface="Arial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CE65-FB45-8C51-11B8-81FE1717B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/>
          </a:p>
          <a:p>
            <a:pPr lvl="1"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  <a:p>
            <a:pPr lvl="1">
              <a:spcAft>
                <a:spcPts val="600"/>
              </a:spcAft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2F72BB-1DC0-007D-98D6-E4436C026B2D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C89DD6C-0ED9-3CB4-24DD-A9F1BFA4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FC9E419-E85E-53B5-2FAE-BC5494C1E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DC4CBBF-0465-F7DE-5CE2-8E397A02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F907C2E-115D-DCA5-D4BF-08A1A2A0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71143-F276-46E3-0263-BCF77E6EC722}"/>
              </a:ext>
            </a:extLst>
          </p:cNvPr>
          <p:cNvSpPr txBox="1"/>
          <p:nvPr/>
        </p:nvSpPr>
        <p:spPr>
          <a:xfrm>
            <a:off x="838201" y="2233485"/>
            <a:ext cx="105255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3200">
                <a:latin typeface="Helvetica" pitchFamily="2" charset="0"/>
                <a:cs typeface="Baghdad" pitchFamily="2" charset="-78"/>
              </a:rPr>
              <a:t> Other considerations that could be examined while making a decision regarding buying a property are the crime rate, school ranking, public transportation, and groceries suppliers.</a:t>
            </a:r>
          </a:p>
        </p:txBody>
      </p:sp>
    </p:spTree>
    <p:extLst>
      <p:ext uri="{BB962C8B-B14F-4D97-AF65-F5344CB8AC3E}">
        <p14:creationId xmlns:p14="http://schemas.microsoft.com/office/powerpoint/2010/main" val="333128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0EA7-AB7F-2A73-C21D-50A69AD8E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AF51-C9C8-18B8-BD91-0E855218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Members Contribution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685AC3D-8CAD-6631-AA46-4C30641E6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501799"/>
              </p:ext>
            </p:extLst>
          </p:nvPr>
        </p:nvGraphicFramePr>
        <p:xfrm>
          <a:off x="838200" y="1825625"/>
          <a:ext cx="10515600" cy="312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DD7269-EAFF-DB68-4D2B-983A9004F190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260BF28-2898-EF74-CC41-75BBFEEF4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A093411-ADBF-E10C-4BC9-950B6985B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DED476-97C2-1B98-5C3A-0F926647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F7AAB6C-DE76-7329-4D8B-B855F708B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138552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12680-9319-7DF5-8227-9F6A71BC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389" y="3424897"/>
            <a:ext cx="10515600" cy="1500187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{Have any question? 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8B0FFD-B72F-A84A-1AE8-90829DBE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3431"/>
            <a:ext cx="10515600" cy="171926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1B3BCD5-9BAE-4581-5C64-F8B472611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049" y="4936270"/>
            <a:ext cx="2452254" cy="91439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4CA459-E50F-F592-6C1E-1AA402C8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23F3-FD3A-C74D-9C0D-37994EB6F69A}" type="slidenum">
              <a:rPr lang="en-US" smtClean="0"/>
              <a:t>22</a:t>
            </a:fld>
            <a:endParaRPr lang="en-US"/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AFD9BC83-218D-261C-6BCE-F59CF51B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388927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7BD0C-6C64-7CC9-058E-C0EE4A9E4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8695DD-0781-ACED-F85A-AC3FE5F75E68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273EA06-A9F4-75DC-4B9D-96F510566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A48415D-3D2F-F655-6790-6C3FA625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CD24142-1A8B-E3CE-108E-C65E946E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93D4CF62-4218-A741-C7FF-944469B21E6D}"/>
              </a:ext>
            </a:extLst>
          </p:cNvPr>
          <p:cNvSpPr txBox="1">
            <a:spLocks/>
          </p:cNvSpPr>
          <p:nvPr/>
        </p:nvSpPr>
        <p:spPr>
          <a:xfrm>
            <a:off x="3745301" y="6275073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CIS4400 Data Warehouse for Analytics Summer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BA7836-CE56-6794-90F1-0F270B189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654050"/>
            <a:ext cx="9525000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8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8189-9409-5451-BD72-01E4B9846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977A-4FBD-D59A-BB5D-E606D82B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82152-E595-BF97-F894-745AEE7F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74" y="1825625"/>
            <a:ext cx="10515600" cy="3209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B79C2-4AA6-C374-9EB0-75C8EC64C033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58F46E5-2EE3-800C-146D-A4B457F9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4D299A1-C5F2-DAE2-163A-CC19AF64C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817B4CC-8D7B-5E0C-6F4E-73EF01F96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58314D-E2AA-A7A2-FDD3-C61E9E5EBEC9}"/>
              </a:ext>
            </a:extLst>
          </p:cNvPr>
          <p:cNvSpPr txBox="1"/>
          <p:nvPr/>
        </p:nvSpPr>
        <p:spPr>
          <a:xfrm>
            <a:off x="703052" y="2088948"/>
            <a:ext cx="1099746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Helvetica" pitchFamily="2" charset="0"/>
                <a:cs typeface="Arial"/>
              </a:rPr>
              <a:t>Most people want a home, but don't even know where to begin</a:t>
            </a:r>
          </a:p>
          <a:p>
            <a:endParaRPr lang="en-US" sz="2800">
              <a:latin typeface="Helvetica" pitchFamily="2" charset="0"/>
              <a:cs typeface="Arial"/>
            </a:endParaRPr>
          </a:p>
          <a:p>
            <a:r>
              <a:rPr lang="en-US" sz="2800">
                <a:latin typeface="Helvetica" pitchFamily="2" charset="0"/>
                <a:cs typeface="Arial"/>
              </a:rPr>
              <a:t>What the homebuyer should focus on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Helvetica" pitchFamily="2" charset="0"/>
                <a:cs typeface="Arial"/>
              </a:rPr>
              <a:t>Location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Helvetica" pitchFamily="2" charset="0"/>
                <a:cs typeface="Arial"/>
              </a:rPr>
              <a:t>Price and budget </a:t>
            </a:r>
          </a:p>
          <a:p>
            <a:endParaRPr lang="en-US" sz="2800">
              <a:latin typeface="Helvetica" pitchFamily="2" charset="0"/>
              <a:cs typeface="Arial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9980E32-042C-1A10-7552-2F906C8AB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31720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C3A01-DCAE-E6F5-7BBF-B4A4F052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C172-79E4-9EE2-3BEE-53373338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97" y="571073"/>
            <a:ext cx="10515600" cy="93426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Business Pitch 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EA62-7194-3C18-DD8E-22F94D57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74" y="1825625"/>
            <a:ext cx="10515600" cy="3209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5FC11-305C-CE2D-8843-D012EACF3123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A6F2374-3837-AD35-0620-E7C3ED9EC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D059403-5CCD-951D-1813-62DD5147A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3BD6AFE-EAA2-999B-58E8-198C6C1C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E98AD-C106-19B4-65EA-00A1E4C7141F}"/>
              </a:ext>
            </a:extLst>
          </p:cNvPr>
          <p:cNvSpPr txBox="1"/>
          <p:nvPr/>
        </p:nvSpPr>
        <p:spPr>
          <a:xfrm>
            <a:off x="2416528" y="3136612"/>
            <a:ext cx="78161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Helvetica" pitchFamily="2" charset="0"/>
                <a:cs typeface="Arial"/>
              </a:rPr>
              <a:t>Help clients find the home they desire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ADFB5FE-CC84-00F8-D1BD-CB4A3E642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338605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F31A6-CD24-E931-8AE1-7F50AD213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8E14-C3FA-BFA1-60C8-E739510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2C3B2-B858-1DBA-01EE-444BAB2A9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174" y="1825625"/>
            <a:ext cx="10515600" cy="32094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A4ED4-41EB-FE33-36DB-46E19A971B90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3E66B59-4F3D-06A3-DFCF-BE878492B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CFADCB7-FE99-EC62-0FE2-2B2D3595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B4C57F9-AFF3-118E-CE4F-F9822D57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4B747-8B04-35C9-4294-415F9E6B5541}"/>
              </a:ext>
            </a:extLst>
          </p:cNvPr>
          <p:cNvSpPr txBox="1"/>
          <p:nvPr/>
        </p:nvSpPr>
        <p:spPr>
          <a:xfrm>
            <a:off x="827579" y="3168783"/>
            <a:ext cx="759598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latin typeface="Helvetica"/>
                <a:cs typeface="Helvetica"/>
              </a:rPr>
              <a:t>Help people make an informed decision about home buying</a:t>
            </a:r>
          </a:p>
        </p:txBody>
      </p:sp>
      <p:pic>
        <p:nvPicPr>
          <p:cNvPr id="2050" name="Picture 2" descr="Man Thinking About Buying a House | Premium AI-generated image">
            <a:extLst>
              <a:ext uri="{FF2B5EF4-FFF2-40B4-BE49-F238E27FC236}">
                <a16:creationId xmlns:a16="http://schemas.microsoft.com/office/drawing/2014/main" id="{82AD2B6E-C749-C9E9-A59A-9900FD35A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01" y="3011945"/>
            <a:ext cx="3540397" cy="295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274010D-08B5-79CC-733B-A2FD13F5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4091821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A05C1-45F1-F603-3221-CE10D469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C600-B649-B62A-9BF0-3D97339F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35B10-235D-20FE-4B45-3E6ECCA46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657" y="2261571"/>
            <a:ext cx="6299886" cy="2334858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spcAft>
                <a:spcPts val="600"/>
              </a:spcAft>
            </a:pPr>
            <a:r>
              <a:rPr lang="en-US" sz="3200">
                <a:latin typeface="Helvetica" pitchFamily="2" charset="0"/>
                <a:cs typeface="Arial"/>
              </a:rPr>
              <a:t>Homebuyers</a:t>
            </a:r>
          </a:p>
          <a:p>
            <a:pPr lvl="1">
              <a:spcAft>
                <a:spcPts val="600"/>
              </a:spcAft>
            </a:pPr>
            <a:r>
              <a:rPr lang="en-US" sz="3200">
                <a:latin typeface="Helvetica" pitchFamily="2" charset="0"/>
                <a:cs typeface="Arial"/>
              </a:rPr>
              <a:t>Dashboard Developers</a:t>
            </a:r>
            <a:endParaRPr lang="en-US" sz="3200">
              <a:latin typeface="Helvetica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sz="3200">
                <a:latin typeface="Helvetica" pitchFamily="2" charset="0"/>
                <a:cs typeface="Arial" panose="020B0604020202020204"/>
              </a:rPr>
              <a:t>IT Project Manager</a:t>
            </a:r>
          </a:p>
          <a:p>
            <a:pPr lvl="1">
              <a:spcAft>
                <a:spcPts val="600"/>
              </a:spcAft>
            </a:pPr>
            <a:r>
              <a:rPr lang="en-US" sz="3200">
                <a:latin typeface="Helvetica" pitchFamily="2" charset="0"/>
                <a:cs typeface="Arial" panose="020B0604020202020204"/>
              </a:rPr>
              <a:t>Data Warehouse Specialist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E49E9-6A4D-D580-2536-D9D24FB6104C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01EE301-327B-4739-286C-770B7AF8C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D65CB7E-9E43-0025-AC23-5983E608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9F5B54-91A8-C03A-A352-4B0C19C8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1DAA5BD-9127-C13D-CDB7-218FBDF7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345421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87EFB-3875-2E16-B536-97AD28F6A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C0F7-42AE-C990-BA09-835ADD5C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Requirements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0944A-C56F-F428-4D51-278F15972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926" y="2534449"/>
            <a:ext cx="9125465" cy="1789101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spcAft>
                <a:spcPts val="600"/>
              </a:spcAft>
            </a:pPr>
            <a:r>
              <a:rPr lang="en-US" sz="3200">
                <a:latin typeface="Helvetica" pitchFamily="2" charset="0"/>
                <a:cs typeface="Arial"/>
              </a:rPr>
              <a:t>We will find the average price in each county and zip code</a:t>
            </a:r>
          </a:p>
          <a:p>
            <a:pPr lvl="1">
              <a:spcAft>
                <a:spcPts val="600"/>
              </a:spcAft>
            </a:pPr>
            <a:r>
              <a:rPr lang="en-US" sz="3200">
                <a:latin typeface="Helvetica" pitchFamily="2" charset="0"/>
                <a:cs typeface="Arial"/>
              </a:rPr>
              <a:t>In New York, North Carolina, and Florida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536FB-3F92-5010-C577-A9F9F87EEE7F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B1378D8-9ED2-FA87-66AC-931A88AE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F08BEE8-FFB8-0D17-0299-D8858109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3A96D2-2AFA-7538-53DC-16A87812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97017B8D-15DC-3750-FCCD-48CA03EA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</p:spTree>
    <p:extLst>
      <p:ext uri="{BB962C8B-B14F-4D97-AF65-F5344CB8AC3E}">
        <p14:creationId xmlns:p14="http://schemas.microsoft.com/office/powerpoint/2010/main" val="150586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9AD9D-6E50-8223-CFF3-17B5573F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6AD3-B428-0EAC-0C1D-6CC55E6B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2060"/>
                </a:solidFill>
                <a:latin typeface="Arial"/>
                <a:cs typeface="Arial"/>
              </a:rPr>
              <a:t>What makes a good home purchase?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7202A-1227-D838-94B2-66855EFA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068"/>
            <a:ext cx="4980709" cy="19151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Helvetica" pitchFamily="2" charset="0"/>
                <a:cs typeface="Arial"/>
              </a:rPr>
              <a:t>Data accuracy</a:t>
            </a:r>
          </a:p>
          <a:p>
            <a:r>
              <a:rPr lang="en-US" sz="3200">
                <a:latin typeface="Helvetica" pitchFamily="2" charset="0"/>
                <a:cs typeface="Arial"/>
              </a:rPr>
              <a:t>Location </a:t>
            </a:r>
          </a:p>
          <a:p>
            <a:r>
              <a:rPr lang="en-US" sz="3200">
                <a:latin typeface="Helvetica" pitchFamily="2" charset="0"/>
                <a:cs typeface="Arial"/>
              </a:rPr>
              <a:t>Price transparency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B16F4-B296-EFD7-F8B8-6948A48E8E66}"/>
              </a:ext>
            </a:extLst>
          </p:cNvPr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876B012-C313-755F-B1D9-905BEF8F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52" y="6275073"/>
            <a:ext cx="2748951" cy="4557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0E1FBBD-E363-8494-DAA7-22BF6DCB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99" y="62526"/>
            <a:ext cx="1247775" cy="20002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D146FFE-EE44-3D2D-BB7D-2D3452E1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EE250-0390-43A5-82E8-0EA0E967DD04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8AA0BA3E-1C99-78EE-79B2-2472F8E4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572000" cy="365125"/>
          </a:xfrm>
        </p:spPr>
        <p:txBody>
          <a:bodyPr/>
          <a:lstStyle/>
          <a:p>
            <a:r>
              <a:rPr lang="en-US"/>
              <a:t>CIS4400 Data Warehouse for Analytics Summer 2025</a:t>
            </a:r>
          </a:p>
        </p:txBody>
      </p:sp>
      <p:pic>
        <p:nvPicPr>
          <p:cNvPr id="1026" name="Picture 2" descr="Appraisers in home insurance claims don't have to be neutral, court finds">
            <a:extLst>
              <a:ext uri="{FF2B5EF4-FFF2-40B4-BE49-F238E27FC236}">
                <a16:creationId xmlns:a16="http://schemas.microsoft.com/office/drawing/2014/main" id="{A2ADA2AE-7972-3E43-B2CA-686445535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724" y="1963068"/>
            <a:ext cx="5149752" cy="271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4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474</Words>
  <Application>Microsoft Macintosh PowerPoint</Application>
  <PresentationFormat>Widescreen</PresentationFormat>
  <Paragraphs>116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Helvetica</vt:lpstr>
      <vt:lpstr>Wingdings</vt:lpstr>
      <vt:lpstr>Office Theme</vt:lpstr>
      <vt:lpstr>Office Theme</vt:lpstr>
      <vt:lpstr>Home Purchase Decision Analysis</vt:lpstr>
      <vt:lpstr>Group 2</vt:lpstr>
      <vt:lpstr>PowerPoint Presentation</vt:lpstr>
      <vt:lpstr>The problem</vt:lpstr>
      <vt:lpstr>Business Pitch </vt:lpstr>
      <vt:lpstr>Objective</vt:lpstr>
      <vt:lpstr>Personas</vt:lpstr>
      <vt:lpstr>Requirements </vt:lpstr>
      <vt:lpstr>What makes a good home purchase? </vt:lpstr>
      <vt:lpstr>What is the process behind? </vt:lpstr>
      <vt:lpstr>What is the process behind? </vt:lpstr>
      <vt:lpstr>What is the process behind? </vt:lpstr>
      <vt:lpstr>What is the process behind? </vt:lpstr>
      <vt:lpstr>PowerPoint Presentation</vt:lpstr>
      <vt:lpstr>PowerPoint Presentation</vt:lpstr>
      <vt:lpstr>PowerPoint Presentation</vt:lpstr>
      <vt:lpstr>PowerPoint Presentation</vt:lpstr>
      <vt:lpstr>Results </vt:lpstr>
      <vt:lpstr>Conclusion</vt:lpstr>
      <vt:lpstr>Future Work</vt:lpstr>
      <vt:lpstr>Members Contribution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BRAILY.NOESI@baruchmail.cuny.edu</cp:lastModifiedBy>
  <cp:revision>2</cp:revision>
  <dcterms:created xsi:type="dcterms:W3CDTF">2023-10-30T15:19:31Z</dcterms:created>
  <dcterms:modified xsi:type="dcterms:W3CDTF">2025-07-11T03:34:58Z</dcterms:modified>
</cp:coreProperties>
</file>